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273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60375" y="461009"/>
            <a:ext cx="6857365" cy="91344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1791" y="2324607"/>
            <a:ext cx="4593590" cy="706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567055" y="7400290"/>
            <a:ext cx="407670" cy="1696085"/>
            <a:chOff x="567055" y="7400290"/>
            <a:chExt cx="407670" cy="169608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7055" y="7400290"/>
              <a:ext cx="396239" cy="39623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1660" y="8703310"/>
              <a:ext cx="393065" cy="39306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4675" y="8013065"/>
              <a:ext cx="393065" cy="393064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21791" y="2324607"/>
            <a:ext cx="4593590" cy="70675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53340" indent="-53340">
              <a:lnSpc>
                <a:spcPct val="103200"/>
              </a:lnSpc>
              <a:spcBef>
                <a:spcPts val="15"/>
              </a:spcBef>
            </a:pPr>
            <a:r>
              <a:rPr dirty="0"/>
              <a:t>Su</a:t>
            </a:r>
            <a:r>
              <a:rPr spc="-20" dirty="0"/>
              <a:t> </a:t>
            </a:r>
            <a:r>
              <a:rPr dirty="0"/>
              <a:t>hijo</a:t>
            </a:r>
            <a:r>
              <a:rPr spc="-15" dirty="0"/>
              <a:t> </a:t>
            </a:r>
            <a:r>
              <a:rPr dirty="0"/>
              <a:t>puede</a:t>
            </a:r>
            <a:r>
              <a:rPr spc="-15" dirty="0"/>
              <a:t> </a:t>
            </a:r>
            <a:r>
              <a:rPr dirty="0"/>
              <a:t>ser</a:t>
            </a:r>
            <a:r>
              <a:rPr spc="-15" dirty="0"/>
              <a:t> </a:t>
            </a:r>
            <a:r>
              <a:rPr dirty="0"/>
              <a:t>elegible</a:t>
            </a:r>
            <a:r>
              <a:rPr spc="-1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spc="-25" dirty="0"/>
              <a:t>los </a:t>
            </a:r>
            <a:r>
              <a:rPr dirty="0"/>
              <a:t>servicios</a:t>
            </a:r>
            <a:r>
              <a:rPr spc="-30" dirty="0"/>
              <a:t> </a:t>
            </a:r>
            <a:r>
              <a:rPr dirty="0"/>
              <a:t>gratuitos</a:t>
            </a:r>
            <a:r>
              <a:rPr spc="-30" dirty="0"/>
              <a:t> </a:t>
            </a:r>
            <a:r>
              <a:rPr spc="-25" dirty="0"/>
              <a:t>de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1844801" y="2737612"/>
            <a:ext cx="3318891" cy="642872"/>
            <a:chOff x="1844801" y="2737612"/>
            <a:chExt cx="3318891" cy="642872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60012" y="2737612"/>
              <a:ext cx="1503680" cy="23202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44801" y="3088131"/>
              <a:ext cx="2402459" cy="292353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577339" y="3021076"/>
            <a:ext cx="17081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endParaRPr sz="2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8612" y="7010400"/>
            <a:ext cx="4820920" cy="15209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11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fácil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demostrar</a:t>
            </a:r>
            <a:r>
              <a:rPr sz="11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1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elegibilidad</a:t>
            </a:r>
            <a:r>
              <a:rPr sz="11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con cualquiera</a:t>
            </a:r>
            <a:r>
              <a:rPr sz="11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estos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 documentos: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 dirty="0">
              <a:latin typeface="Arial"/>
              <a:cs typeface="Arial"/>
            </a:endParaRPr>
          </a:p>
          <a:p>
            <a:pPr marL="490855">
              <a:lnSpc>
                <a:spcPct val="100000"/>
              </a:lnSpc>
              <a:spcBef>
                <a:spcPts val="900"/>
              </a:spcBef>
            </a:pP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Una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copia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del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aviso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 err="1">
                <a:solidFill>
                  <a:srgbClr val="0062A6"/>
                </a:solidFill>
                <a:latin typeface="Arial"/>
                <a:cs typeface="Arial"/>
              </a:rPr>
              <a:t>aprobación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[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inserte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el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nombre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del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programa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]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 dirty="0">
              <a:latin typeface="Arial"/>
              <a:cs typeface="Arial"/>
            </a:endParaRPr>
          </a:p>
          <a:p>
            <a:pPr marL="490855" marR="5080">
              <a:lnSpc>
                <a:spcPts val="1270"/>
              </a:lnSpc>
            </a:pP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Otro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documento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2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elegibilidad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o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beneficios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agencia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0062A6"/>
                </a:solidFill>
                <a:latin typeface="Arial"/>
                <a:cs typeface="Arial"/>
              </a:rPr>
              <a:t>de 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[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inserte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el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nombre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del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programa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]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,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como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una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captura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pantalla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aplicación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móvil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[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inserte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el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nombre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del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programa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]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6712" y="3733800"/>
            <a:ext cx="4674870" cy="157416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844039" marR="220345">
              <a:lnSpc>
                <a:spcPct val="95900"/>
              </a:lnSpc>
              <a:spcBef>
                <a:spcPts val="155"/>
              </a:spcBef>
            </a:pP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Los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programas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Head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Start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y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Early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Head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Start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ofrecen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servicios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integrales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gratuitos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niños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desde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el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nacimiento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hasta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los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0062A6"/>
                </a:solidFill>
                <a:latin typeface="Arial"/>
                <a:cs typeface="Arial"/>
              </a:rPr>
              <a:t>5</a:t>
            </a:r>
            <a:endParaRPr sz="1100">
              <a:latin typeface="Arial"/>
              <a:cs typeface="Arial"/>
            </a:endParaRPr>
          </a:p>
          <a:p>
            <a:pPr marL="42545">
              <a:lnSpc>
                <a:spcPts val="1295"/>
              </a:lnSpc>
              <a:spcBef>
                <a:spcPts val="45"/>
              </a:spcBef>
            </a:pP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años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y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a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sus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familias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en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las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áreas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centrales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del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aprendizaje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temprano,</a:t>
            </a:r>
            <a:endParaRPr sz="1100">
              <a:latin typeface="Arial"/>
              <a:cs typeface="Arial"/>
            </a:endParaRPr>
          </a:p>
          <a:p>
            <a:pPr marL="42545" marR="80010">
              <a:lnSpc>
                <a:spcPts val="1260"/>
              </a:lnSpc>
              <a:spcBef>
                <a:spcPts val="70"/>
              </a:spcBef>
            </a:pP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la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salud,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la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nutrición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y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el</a:t>
            </a:r>
            <a:r>
              <a:rPr sz="1100" spc="-2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bienestar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familiar.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Para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obtener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más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información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sobre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los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programas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Head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Start,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visite</a:t>
            </a:r>
            <a:endParaRPr sz="1100">
              <a:latin typeface="Arial"/>
              <a:cs typeface="Arial"/>
            </a:endParaRPr>
          </a:p>
          <a:p>
            <a:pPr marL="42545">
              <a:lnSpc>
                <a:spcPct val="100000"/>
              </a:lnSpc>
              <a:spcBef>
                <a:spcPts val="710"/>
              </a:spcBef>
            </a:pP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https://eclkc.ohs.acf.hhs.gov/es/programas/articulo/programas-head-start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Busque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su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programa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local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Head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Start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y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solicite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los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servicios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hoy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mismo: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66800" y="8703310"/>
            <a:ext cx="4482465" cy="639919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259079">
              <a:lnSpc>
                <a:spcPts val="1260"/>
              </a:lnSpc>
              <a:spcBef>
                <a:spcPts val="190"/>
              </a:spcBef>
            </a:pP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La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tarjeta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[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inserte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el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nombre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 del </a:t>
            </a:r>
            <a:r>
              <a:rPr lang="en-US" sz="1100" spc="-10" dirty="0" err="1">
                <a:solidFill>
                  <a:srgbClr val="0062A6"/>
                </a:solidFill>
                <a:latin typeface="Arial"/>
                <a:cs typeface="Arial"/>
              </a:rPr>
              <a:t>programa</a:t>
            </a:r>
            <a:r>
              <a:rPr lang="en-US" sz="1100" spc="-10" dirty="0">
                <a:solidFill>
                  <a:srgbClr val="0062A6"/>
                </a:solidFill>
                <a:latin typeface="Arial"/>
                <a:cs typeface="Arial"/>
              </a:rPr>
              <a:t>]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su</a:t>
            </a:r>
            <a:r>
              <a:rPr sz="11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hogar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(tarjeta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transferencia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 electrónica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11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062A6"/>
                </a:solidFill>
                <a:latin typeface="Arial"/>
                <a:cs typeface="Arial"/>
              </a:rPr>
              <a:t>beneficios</a:t>
            </a:r>
            <a:r>
              <a:rPr sz="11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0062A6"/>
                </a:solidFill>
                <a:latin typeface="Arial"/>
                <a:cs typeface="Arial"/>
              </a:rPr>
              <a:t>[EBT]).</a:t>
            </a:r>
            <a:endParaRPr sz="1100" dirty="0">
              <a:latin typeface="Arial"/>
              <a:cs typeface="Arial"/>
            </a:endParaRPr>
          </a:p>
          <a:p>
            <a:pPr marL="601980" marR="5715" indent="-178435" algn="r">
              <a:lnSpc>
                <a:spcPts val="800"/>
              </a:lnSpc>
              <a:spcBef>
                <a:spcPts val="585"/>
              </a:spcBef>
            </a:pP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Las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marcas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denominativas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y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los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logotipos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Head</a:t>
            </a:r>
            <a:r>
              <a:rPr sz="7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Start©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y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Early Head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Start© son</a:t>
            </a:r>
            <a:r>
              <a:rPr sz="700" spc="-2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marcas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registradas</a:t>
            </a:r>
            <a:r>
              <a:rPr sz="700" spc="50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propiedad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del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Departamento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de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Salud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y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Servicios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Humanos de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EE. UU.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(HHS,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sigla</a:t>
            </a:r>
            <a:r>
              <a:rPr sz="700" spc="-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0062A6"/>
                </a:solidFill>
                <a:latin typeface="Arial"/>
                <a:cs typeface="Arial"/>
              </a:rPr>
              <a:t>en</a:t>
            </a:r>
            <a:r>
              <a:rPr sz="700" spc="-15" dirty="0">
                <a:solidFill>
                  <a:srgbClr val="0062A6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0062A6"/>
                </a:solidFill>
                <a:latin typeface="Arial"/>
                <a:cs typeface="Arial"/>
              </a:rPr>
              <a:t>inglés).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AF50A16-5FF6-7924-6C5F-57447B1F147C}"/>
              </a:ext>
            </a:extLst>
          </p:cNvPr>
          <p:cNvSpPr/>
          <p:nvPr/>
        </p:nvSpPr>
        <p:spPr>
          <a:xfrm>
            <a:off x="306775" y="1265300"/>
            <a:ext cx="5092757" cy="1417826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>
                <a:rot lat="21599987" lon="0" rev="0"/>
              </a:camera>
              <a:lightRig rig="threePt" dir="t"/>
            </a:scene3d>
          </a:bodyPr>
          <a:lstStyle/>
          <a:p>
            <a:pPr algn="ctr"/>
            <a:r>
              <a:rPr lang="es-ES" sz="2400" b="1" dirty="0">
                <a:solidFill>
                  <a:srgbClr val="024D36"/>
                </a:solidFill>
                <a:latin typeface="Arial"/>
                <a:cs typeface="Arial"/>
              </a:rPr>
              <a:t>¿Usted</a:t>
            </a:r>
            <a:r>
              <a:rPr lang="es-ES" sz="2400" b="1" spc="-20" dirty="0">
                <a:solidFill>
                  <a:srgbClr val="024D36"/>
                </a:solidFill>
                <a:latin typeface="Arial"/>
                <a:cs typeface="Arial"/>
              </a:rPr>
              <a:t> </a:t>
            </a:r>
            <a:r>
              <a:rPr lang="es-ES" sz="2400" b="1" dirty="0">
                <a:solidFill>
                  <a:srgbClr val="024D36"/>
                </a:solidFill>
                <a:latin typeface="Arial"/>
                <a:cs typeface="Arial"/>
              </a:rPr>
              <a:t>recibe</a:t>
            </a:r>
            <a:r>
              <a:rPr lang="es-ES" sz="2400" b="1" spc="-15" dirty="0">
                <a:solidFill>
                  <a:srgbClr val="024D36"/>
                </a:solidFill>
                <a:latin typeface="Arial"/>
                <a:cs typeface="Arial"/>
              </a:rPr>
              <a:t> </a:t>
            </a:r>
            <a:r>
              <a:rPr lang="es-ES" sz="2400" b="1" dirty="0">
                <a:solidFill>
                  <a:srgbClr val="024D36"/>
                </a:solidFill>
                <a:latin typeface="Arial"/>
                <a:cs typeface="Arial"/>
              </a:rPr>
              <a:t>beneficios</a:t>
            </a:r>
            <a:r>
              <a:rPr lang="es-ES" sz="2400" b="1" spc="-25" dirty="0">
                <a:solidFill>
                  <a:srgbClr val="024D36"/>
                </a:solidFill>
                <a:latin typeface="Arial"/>
                <a:cs typeface="Arial"/>
              </a:rPr>
              <a:t> de</a:t>
            </a:r>
          </a:p>
          <a:p>
            <a:pPr algn="ctr"/>
            <a:r>
              <a:rPr lang="es-ES" sz="2400" b="1" spc="-25" dirty="0">
                <a:solidFill>
                  <a:srgbClr val="024D36"/>
                </a:solidFill>
                <a:latin typeface="Arial"/>
                <a:cs typeface="Arial"/>
              </a:rPr>
              <a:t> [</a:t>
            </a:r>
            <a:r>
              <a:rPr lang="es-ES" sz="2400" b="1" dirty="0">
                <a:solidFill>
                  <a:srgbClr val="024D36"/>
                </a:solidFill>
                <a:latin typeface="Arial"/>
                <a:cs typeface="Arial"/>
              </a:rPr>
              <a:t>inserte el nombre del programa]?</a:t>
            </a:r>
            <a:endParaRPr lang="es-ES" sz="2400" dirty="0">
              <a:latin typeface="Arial"/>
              <a:cs typeface="Arial"/>
            </a:endParaRPr>
          </a:p>
          <a:p>
            <a:pPr algn="ctr"/>
            <a:endParaRPr lang="en-US" sz="2400" b="0" cap="none" spc="0" dirty="0">
              <a:ln w="0"/>
              <a:solidFill>
                <a:srgbClr val="034F38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6C9A3FC-B3A9-4B08-C1D0-337A135C3256}"/>
              </a:ext>
            </a:extLst>
          </p:cNvPr>
          <p:cNvSpPr txBox="1"/>
          <p:nvPr/>
        </p:nvSpPr>
        <p:spPr>
          <a:xfrm>
            <a:off x="2396700" y="1394844"/>
            <a:ext cx="1184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[INSERTE LOGOTIPO]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240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Su hijo puede ser elegible para los servicios gratuitos 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¿Usted recibe beneficios del Programa de Asistencia Nutricional Suplementaria?</dc:title>
  <dc:subject>¿Usted recibe beneficios del Programa de Asistencia Nutricional Suplementaria?</dc:subject>
  <dc:creator>HHS/ACF/OHS</dc:creator>
  <cp:lastModifiedBy>Prathivadi, Alekya - FNS</cp:lastModifiedBy>
  <cp:revision>1</cp:revision>
  <dcterms:created xsi:type="dcterms:W3CDTF">2023-05-02T20:23:11Z</dcterms:created>
  <dcterms:modified xsi:type="dcterms:W3CDTF">2023-05-02T20:33:33Z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2023-04-11T00:00:00Z</vt:filetime>
  </property>
  <property fmtid="{D5CDD505-2E9C-101B-9397-08002B2CF9AE}" pid="3" name="Creator">
    <vt:lpwstr>CommonLook Office-2.1.8.40</vt:lpwstr>
  </property>
  <property fmtid="{D5CDD505-2E9C-101B-9397-08002B2CF9AE}" pid="4" name="LastSaved">
    <vt:filetime>2023-05-02T00:00:00Z</vt:filetime>
  </property>
  <property fmtid="{D5CDD505-2E9C-101B-9397-08002B2CF9AE}" pid="5" name="NCCL_App">
    <vt:lpwstr>Office</vt:lpwstr>
  </property>
  <property fmtid="{D5CDD505-2E9C-101B-9397-08002B2CF9AE}" pid="6" name="NCCL_Standard">
    <vt:lpwstr>Section 508; WCAG 2.0 AA; PDF/UA</vt:lpwstr>
  </property>
  <property fmtid="{D5CDD505-2E9C-101B-9397-08002B2CF9AE}" pid="7" name="NCCL_Status">
    <vt:lpwstr>Passed</vt:lpwstr>
  </property>
  <property fmtid="{D5CDD505-2E9C-101B-9397-08002B2CF9AE}" pid="8" name="Producer">
    <vt:lpwstr>iTextSharp 4.0.3 (based on iText 2.0.2)</vt:lpwstr>
  </property>
  <property fmtid="{D5CDD505-2E9C-101B-9397-08002B2CF9AE}" pid="9" name="part">
    <vt:lpwstr>1</vt:lpwstr>
  </property>
</Properties>
</file>